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437" r:id="rId4"/>
    <p:sldId id="268" r:id="rId5"/>
    <p:sldId id="465" r:id="rId6"/>
    <p:sldId id="467" r:id="rId7"/>
    <p:sldId id="499" r:id="rId8"/>
    <p:sldId id="501" r:id="rId9"/>
    <p:sldId id="502" r:id="rId10"/>
    <p:sldId id="519" r:id="rId11"/>
    <p:sldId id="506" r:id="rId12"/>
    <p:sldId id="507" r:id="rId13"/>
    <p:sldId id="526" r:id="rId14"/>
    <p:sldId id="513" r:id="rId15"/>
    <p:sldId id="515" r:id="rId16"/>
    <p:sldId id="516" r:id="rId17"/>
    <p:sldId id="527" r:id="rId18"/>
    <p:sldId id="532" r:id="rId19"/>
    <p:sldId id="533" r:id="rId20"/>
    <p:sldId id="529" r:id="rId21"/>
    <p:sldId id="530" r:id="rId22"/>
    <p:sldId id="531" r:id="rId23"/>
    <p:sldId id="45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1">
          <p15:clr>
            <a:srgbClr val="A4A3A4"/>
          </p15:clr>
        </p15:guide>
        <p15:guide id="2" orient="horz" pos="4039">
          <p15:clr>
            <a:srgbClr val="A4A3A4"/>
          </p15:clr>
        </p15:guide>
        <p15:guide id="3" orient="horz" pos="3383">
          <p15:clr>
            <a:srgbClr val="A4A3A4"/>
          </p15:clr>
        </p15:guide>
        <p15:guide id="4" pos="5536">
          <p15:clr>
            <a:srgbClr val="A4A3A4"/>
          </p15:clr>
        </p15:guide>
        <p15:guide id="5" pos="2867">
          <p15:clr>
            <a:srgbClr val="A4A3A4"/>
          </p15:clr>
        </p15:guide>
        <p15:guide id="6" pos="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99FF"/>
    <a:srgbClr val="EF6A54"/>
    <a:srgbClr val="B0DFDB"/>
    <a:srgbClr val="00C7B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B4977-EE42-4448-8545-C096E9629A6A}" v="1610" dt="2018-09-24T09:45:57.965"/>
    <p1510:client id="{DCB76AB3-C654-4B2F-A533-A7AD352FBA73}" v="1" dt="2018-09-24T09:50:36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8557" autoAdjust="0"/>
  </p:normalViewPr>
  <p:slideViewPr>
    <p:cSldViewPr snapToGrid="0" snapToObjects="1">
      <p:cViewPr varScale="1">
        <p:scale>
          <a:sx n="86" d="100"/>
          <a:sy n="86" d="100"/>
        </p:scale>
        <p:origin x="1339" y="72"/>
      </p:cViewPr>
      <p:guideLst>
        <p:guide orient="horz" pos="681"/>
        <p:guide orient="horz" pos="4039"/>
        <p:guide orient="horz" pos="3383"/>
        <p:guide pos="5536"/>
        <p:guide pos="2867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t_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atroute46" TargetMode="External"/><Relationship Id="rId2" Type="http://schemas.openxmlformats.org/officeDocument/2006/relationships/hyperlink" Target="http://www.atroute46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naver.com/at_route4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F6A54"/>
                </a:solidFill>
                <a:latin typeface="SanukComp-Bold"/>
                <a:cs typeface="SanukComp-Bold"/>
              </a:rPr>
              <a:t>PERSONAL BRANDING ON SOCIAL MEDIA </a:t>
            </a:r>
          </a:p>
          <a:p>
            <a:pPr algn="ctr"/>
            <a:r>
              <a:rPr lang="en-US" sz="2500" dirty="0">
                <a:solidFill>
                  <a:srgbClr val="EF6A54"/>
                </a:solidFill>
                <a:latin typeface="SanukComp-Bold"/>
                <a:cs typeface="SanukComp-Bold"/>
              </a:rPr>
              <a:t>STRATEGY AND IMPLEMENATION PLAN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SanukComp-Ligh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latin typeface="SanukComp-Light"/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SanukComp-Light"/>
                <a:cs typeface="SanukComp-Light"/>
              </a:rPr>
              <a:t>{22/09/2018}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TARGET AUDIENCE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94461"/>
              </p:ext>
            </p:extLst>
          </p:nvPr>
        </p:nvGraphicFramePr>
        <p:xfrm>
          <a:off x="457200" y="1081088"/>
          <a:ext cx="8229600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Audience Segment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Segment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Demographic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love 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People who have interest on reading a 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Hobbies and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Literature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Professional Interests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Sharing and improving writing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certain books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9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Social Media Networks Are They On?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How will Your Brand Add Value?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960" marR="81960" marT="40980" marB="4098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By improving my writing and critic skill</a:t>
                      </a:r>
                    </a:p>
                  </a:txBody>
                  <a:tcPr marL="81960" marR="81960" marT="40980" marB="409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68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STRATEGIC IDEAS TEMPLATE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86606"/>
              </p:ext>
            </p:extLst>
          </p:nvPr>
        </p:nvGraphicFramePr>
        <p:xfrm>
          <a:off x="366714" y="1081086"/>
          <a:ext cx="8320086" cy="5330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 Marketing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Objective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Marketing Opportunities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Strategic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Secondary Marketing Benefits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7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literature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Publishing writings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Carrying out cultural exchange with other countries’ writers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the reputation in the book industry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Regularly publishing a book review on my blogs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Discussing a lot with readers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3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0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STRATEGY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5497"/>
              </p:ext>
            </p:extLst>
          </p:nvPr>
        </p:nvGraphicFramePr>
        <p:xfrm>
          <a:off x="366713" y="1081087"/>
          <a:ext cx="8421687" cy="538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737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 Initiatives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Campaign / Always 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idea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kern="120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Frequency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Performance Indicators (KPIs)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KPI Targets (per month)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month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N/A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10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Humorous posts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Bef>
                          <a:spcPts val="335"/>
                        </a:spcBef>
                        <a:spcAft>
                          <a:spcPts val="0"/>
                        </a:spcAft>
                        <a:buFont typeface="Symbol" charset="2"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Once a day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Shares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20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Likes, comments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50</a:t>
                      </a: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196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8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819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0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66" marR="75966" marT="37983" marB="379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2423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BUDGET DEVELOPMENT AND APPROVAL 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1607"/>
              </p:ext>
            </p:extLst>
          </p:nvPr>
        </p:nvGraphicFramePr>
        <p:xfrm>
          <a:off x="366713" y="1081086"/>
          <a:ext cx="8343900" cy="5330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2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Primary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Marketing Objectives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Ideas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Always on / campaign basis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Forecasted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Actual Monthly Budget</a:t>
                      </a:r>
                      <a:endParaRPr lang="en-AU" sz="12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Budget</a:t>
                      </a:r>
                      <a:r>
                        <a:rPr lang="en-US" sz="1100" kern="1200" baseline="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Approval</a:t>
                      </a:r>
                      <a:endParaRPr lang="en-AU" sz="12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Content creation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26987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Distribution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 per month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fee)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baseline="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 per month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733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Measurement and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Reporting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  <a:p>
                      <a:pPr algn="ctr"/>
                      <a:endParaRPr lang="en-US" sz="1000" b="0" baseline="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Yangha Park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2">
                <a:tc>
                  <a:txBody>
                    <a:bodyPr/>
                    <a:lstStyle/>
                    <a:p>
                      <a:pPr marL="179705" indent="-179705"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Totals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rgbClr val="000000"/>
                          </a:solidFill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00000"/>
                        </a:solidFill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" y="2"/>
            <a:ext cx="9133389" cy="685799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IMPLEMENTATION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057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8670"/>
              </p:ext>
            </p:extLst>
          </p:nvPr>
        </p:nvGraphicFramePr>
        <p:xfrm>
          <a:off x="275552" y="1228725"/>
          <a:ext cx="8592223" cy="5238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0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 Media Management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Platform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Price(per month)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Selection (tick which will be </a:t>
                      </a:r>
                      <a:r>
                        <a:rPr lang="en-US" sz="1100" b="0" dirty="0" err="1">
                          <a:latin typeface="SanukComp-Bold"/>
                          <a:cs typeface="SanukComp-Bold"/>
                        </a:rPr>
                        <a:t>utilised</a:t>
                      </a:r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 for this marketing strategy)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Wordpress</a:t>
                      </a:r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Easy to make a blog,</a:t>
                      </a:r>
                    </a:p>
                    <a:p>
                      <a:pPr algn="ctr"/>
                      <a:r>
                        <a:rPr lang="en-US" sz="1200" dirty="0"/>
                        <a:t>Easy to synchronize with </a:t>
                      </a:r>
                      <a:r>
                        <a:rPr lang="en-US" sz="1200" dirty="0" err="1"/>
                        <a:t>facebook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tumblr</a:t>
                      </a:r>
                      <a:r>
                        <a:rPr lang="en-US" sz="1200" dirty="0"/>
                        <a:t>, google+, </a:t>
                      </a:r>
                      <a:r>
                        <a:rPr lang="en-US" sz="1200" dirty="0" err="1"/>
                        <a:t>linkedin</a:t>
                      </a:r>
                      <a:r>
                        <a:rPr lang="en-US" sz="1200" dirty="0"/>
                        <a:t>,</a:t>
                      </a:r>
                    </a:p>
                    <a:p>
                      <a:pPr algn="ctr"/>
                      <a:r>
                        <a:rPr lang="en-US" sz="1200" dirty="0"/>
                        <a:t>It allows to sell directly items that I have via </a:t>
                      </a:r>
                      <a:r>
                        <a:rPr lang="en-US" sz="1200" dirty="0" err="1"/>
                        <a:t>paypal</a:t>
                      </a:r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$5(individual)</a:t>
                      </a:r>
                    </a:p>
                    <a:p>
                      <a:pPr algn="ctr"/>
                      <a:r>
                        <a:rPr lang="en-US" sz="1200" dirty="0"/>
                        <a:t>$10(premium)</a:t>
                      </a:r>
                    </a:p>
                    <a:p>
                      <a:pPr algn="ctr"/>
                      <a:r>
                        <a:rPr lang="en-US" sz="1200" dirty="0"/>
                        <a:t>$33(business)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Buffer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Able to post to Instagram,</a:t>
                      </a:r>
                    </a:p>
                    <a:p>
                      <a:pPr algn="ctr"/>
                      <a:r>
                        <a:rPr lang="en-US" sz="1200" dirty="0"/>
                        <a:t>They have free option,</a:t>
                      </a:r>
                    </a:p>
                    <a:p>
                      <a:pPr algn="ctr"/>
                      <a:r>
                        <a:rPr lang="en-US" sz="1200" dirty="0"/>
                        <a:t>Cheap price to be compared than others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They have only few functions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$0(starter)</a:t>
                      </a:r>
                    </a:p>
                    <a:p>
                      <a:pPr algn="ctr"/>
                      <a:r>
                        <a:rPr lang="en-US" sz="1200" dirty="0"/>
                        <a:t>$15(starter pro)</a:t>
                      </a:r>
                    </a:p>
                    <a:p>
                      <a:pPr algn="ctr"/>
                      <a:r>
                        <a:rPr lang="en-US" sz="1200" dirty="0"/>
                        <a:t>$99 to 399(business)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0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Sprout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Abundant social media management function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Little bit expensive for a starter of social media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$99(premium)</a:t>
                      </a:r>
                    </a:p>
                    <a:p>
                      <a:pPr algn="ctr"/>
                      <a:r>
                        <a:rPr lang="en-US" sz="1200" dirty="0"/>
                        <a:t>$149(corporate)</a:t>
                      </a:r>
                    </a:p>
                    <a:p>
                      <a:pPr algn="ctr"/>
                      <a:r>
                        <a:rPr lang="en-US" sz="1200" dirty="0"/>
                        <a:t>$249(enterprise)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545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SOCIAL MEDIA MANAGEMENT PLATFORM EVALUATION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3 WEEK MARKETING SCHEDULE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13630"/>
              </p:ext>
            </p:extLst>
          </p:nvPr>
        </p:nvGraphicFramePr>
        <p:xfrm>
          <a:off x="366712" y="1081087"/>
          <a:ext cx="8421686" cy="53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Sunday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Monday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Wednesday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Friday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Saturday</a:t>
                      </a:r>
                      <a:endParaRPr lang="en-US" sz="11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0298" marR="60298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23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24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25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26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27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28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29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Writing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Book Review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30 Sep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2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3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4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5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6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165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7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8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9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10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11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12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13 Oct</a:t>
                      </a: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547">
                <a:tc>
                  <a:txBody>
                    <a:bodyPr/>
                    <a:lstStyle/>
                    <a:p>
                      <a:pPr marL="0" marR="0" lvl="0" indent="11430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Writing</a:t>
                      </a:r>
                    </a:p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 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SanukComp-Light" charset="0"/>
                          <a:ea typeface="SanukComp-Light" charset="0"/>
                          <a:cs typeface="SanukComp-Light" charset="0"/>
                        </a:rPr>
                        <a:t>Humorous post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0674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22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7813"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 algn="ctr">
                        <a:spcAft>
                          <a:spcPts val="0"/>
                        </a:spcAft>
                      </a:pPr>
                      <a:endParaRPr lang="en-US" sz="1100" b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SanukComp-Light" charset="0"/>
                        <a:ea typeface="SanukComp-Light" charset="0"/>
                        <a:cs typeface="SanukComp-Light" charset="0"/>
                      </a:endParaRPr>
                    </a:p>
                  </a:txBody>
                  <a:tcPr marL="60298" marR="60298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318593"/>
            <a:ext cx="8077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IMPLEMENTATION PLAN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32836"/>
              </p:ext>
            </p:extLst>
          </p:nvPr>
        </p:nvGraphicFramePr>
        <p:xfrm>
          <a:off x="366714" y="1081079"/>
          <a:ext cx="8421686" cy="602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Strategy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Roles and Responsibilities</a:t>
                      </a:r>
                      <a:r>
                        <a:rPr lang="en-AU" sz="1300" b="1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SanukComp-Bold"/>
                        </a:rPr>
                        <a:t>Actions required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Resources Required</a:t>
                      </a:r>
                      <a:r>
                        <a:rPr lang="en-AU" sz="1300" b="1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  <a:r>
                        <a:rPr lang="en-AU" sz="13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300" b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SanukComp-Bold"/>
                        </a:rPr>
                        <a:t>Position of task owner</a:t>
                      </a:r>
                      <a:endParaRPr lang="en-AU" sz="1300" b="0" dirty="0">
                        <a:effectLst/>
                        <a:latin typeface="+mn-lt"/>
                        <a:ea typeface="ＭＳ 明朝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Start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Due Date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Writing</a:t>
                      </a: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Writing a manuscript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23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30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Revision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30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7 Oct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9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Review</a:t>
                      </a:r>
                    </a:p>
                  </a:txBody>
                  <a:tcPr marL="67238" marR="67238" marT="33619" marB="33619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Reading a book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23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26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Writing a review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26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27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Revision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27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29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98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Humorous post</a:t>
                      </a: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Looking up good stuff on the internet and share it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Yangha Park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24 Sep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9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24 Sep</a:t>
                      </a: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0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7238" marR="67238" marT="33619" marB="3361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18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1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14182"/>
              </p:ext>
            </p:extLst>
          </p:nvPr>
        </p:nvGraphicFramePr>
        <p:xfrm>
          <a:off x="273050" y="1604212"/>
          <a:ext cx="8594725" cy="48077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346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0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51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first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64840-59B3-451C-B720-4F2DF62A41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357576"/>
            <a:ext cx="1506245" cy="8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7A221-2004-428B-87C0-6E70FC64D4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4342511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C1FBF-1D16-4025-9DE3-C0F71F5BA9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383634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2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second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89938"/>
              </p:ext>
            </p:extLst>
          </p:nvPr>
        </p:nvGraphicFramePr>
        <p:xfrm>
          <a:off x="273050" y="1604211"/>
          <a:ext cx="8594725" cy="38335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1B125F-B808-4EB6-BF78-537A964F50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441315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2C5D9-290E-44ED-BEF2-8315400872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385086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Personal Brand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SanukComp-Ligh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MARKETING STRATEGY FOR WEEK 3</a:t>
            </a:r>
            <a:endParaRPr lang="en-US" altLang="fr-FR" sz="2800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1041400"/>
            <a:ext cx="75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C4D4F"/>
                </a:solidFill>
                <a:latin typeface="SanukComp-Light"/>
                <a:ea typeface="Times New Roman" panose="02020603050405020304" pitchFamily="18" charset="0"/>
                <a:cs typeface="SanukComp-Light"/>
              </a:rPr>
              <a:t>Detail the content for the third week of the personal brand marketing strategy including the headline, any imagery and associated links that will be included where applicable. </a:t>
            </a:r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1114"/>
              </p:ext>
            </p:extLst>
          </p:nvPr>
        </p:nvGraphicFramePr>
        <p:xfrm>
          <a:off x="273050" y="1604211"/>
          <a:ext cx="8594725" cy="44919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24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Social</a:t>
                      </a:r>
                      <a:r>
                        <a:rPr lang="en-US" sz="1100" b="0" baseline="0" dirty="0">
                          <a:latin typeface="SanukComp-Bold"/>
                          <a:cs typeface="SanukComp-Bold"/>
                        </a:rPr>
                        <a:t> media network</a:t>
                      </a:r>
                      <a:endParaRPr lang="en-US" sz="1100" b="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Content Type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Post Content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Imagery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SanukComp-Bold"/>
                          <a:cs typeface="SanukComp-Bold"/>
                        </a:rPr>
                        <a:t>Associated Link / Tags (if applicable)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51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Writing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32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Book review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Symbol" charset="2"/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Humorous post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latin typeface="SanukComp-Light"/>
                          <a:cs typeface="SanukComp-Light"/>
                        </a:rPr>
                        <a:t>https://atroute46.com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70"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i="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8D1A9C-CB55-4EB8-B8E9-61B0496D15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2262894"/>
            <a:ext cx="1506245" cy="847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43A4D-C58A-4425-AC6D-AE845680E20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3114723"/>
            <a:ext cx="1458898" cy="820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E8F389-052F-4DC7-8DB9-62B2ECA912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39" y="4036499"/>
            <a:ext cx="1458898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</a:rPr>
              <a:t>SMMBPB504A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 </a:t>
            </a:r>
          </a:p>
          <a:p>
            <a:pPr>
              <a:spcBef>
                <a:spcPts val="0"/>
              </a:spcBef>
            </a:pPr>
            <a:r>
              <a:rPr lang="en-US" dirty="0"/>
              <a:t>The</a:t>
            </a:r>
          </a:p>
          <a:p>
            <a:pPr>
              <a:spcBef>
                <a:spcPts val="0"/>
              </a:spcBef>
            </a:pPr>
            <a:r>
              <a:rPr lang="en-US" dirty="0"/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1.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PERSONAL BRAND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OVERVIEW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14036"/>
              </p:ext>
            </p:extLst>
          </p:nvPr>
        </p:nvGraphicFramePr>
        <p:xfrm>
          <a:off x="366712" y="1081088"/>
          <a:ext cx="8421687" cy="4395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Name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At Route 46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Expertise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Special writing skill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Hobbies/interests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Book, Essay, Literature, Social Media Marketing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Current social media knowledge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It’s being improved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blog/website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Wordpress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2"/>
                        </a:rPr>
                        <a:t>http://www.atroute46.com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blog(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  <a:hlinkClick r:id="rId3"/>
                        </a:rPr>
                        <a:t>http://blog.naver.com/at_route46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)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profiles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google+,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Target market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81163" marR="81163" marT="40582" marB="40582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Book industry</a:t>
                      </a:r>
                    </a:p>
                  </a:txBody>
                  <a:tcPr marL="81163" marR="81163" marT="40582" marB="4058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Comp-Bold"/>
                <a:cs typeface="SanukComp-Bold"/>
              </a:rPr>
              <a:t>PERSONAL BRAND MARKETING AUDIT </a:t>
            </a:r>
            <a:endParaRPr lang="en-US" altLang="fr-FR" b="1" dirty="0">
              <a:solidFill>
                <a:prstClr val="black"/>
              </a:solidFill>
              <a:latin typeface="SanukComp-Bold"/>
              <a:cs typeface="SanukComp-Bold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02665"/>
              </p:ext>
            </p:extLst>
          </p:nvPr>
        </p:nvGraphicFramePr>
        <p:xfrm>
          <a:off x="366712" y="1114511"/>
          <a:ext cx="8456441" cy="5270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6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Social media Channel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Profile/website URL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SanukComp-Light" charset="0"/>
                        </a:rPr>
                        <a:t>Profile activity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(1 = post &lt; once per month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ＭＳ 明朝" charset="-128"/>
                          <a:cs typeface="SanukComp-Light" charset="0"/>
                        </a:rPr>
                        <a:t>5 = post everyday)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ＭＳ 明朝" charset="-128"/>
                          <a:cs typeface="Arial" charset="0"/>
                        </a:rPr>
                        <a:t>Primary Marketing Objective 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Type(s) of content posted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Audience engagement level</a:t>
                      </a:r>
                      <a:b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</a:br>
                      <a:r>
                        <a:rPr lang="en-AU" sz="10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 </a:t>
                      </a:r>
                      <a:r>
                        <a:rPr lang="en-AU" sz="800">
                          <a:solidFill>
                            <a:srgbClr val="FFFFFF"/>
                          </a:solidFill>
                          <a:effectLst/>
                          <a:latin typeface="SanukComp-Light" charset="0"/>
                          <a:ea typeface="Times New Roman" charset="0"/>
                          <a:cs typeface="Arial" charset="0"/>
                        </a:rPr>
                        <a:t>(volume of likes/shares/tweets, etc.)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b="1">
                          <a:solidFill>
                            <a:srgbClr val="FFFFFF"/>
                          </a:solidFill>
                          <a:effectLst/>
                          <a:latin typeface="Sanuk Offc" charset="0"/>
                          <a:ea typeface="Times New Roman" charset="0"/>
                          <a:cs typeface="Arial" charset="0"/>
                        </a:rPr>
                        <a:t>Maintain or remove?</a:t>
                      </a:r>
                      <a:endParaRPr lang="en-US" sz="12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Blog/website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http://www.atroute46.com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http://facebook.com/atroute46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Linkedin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www.linkedin.com/in/atroute46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Google+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https://plus.google.com/114008940664253191654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Other (</a:t>
                      </a:r>
                      <a:r>
                        <a:rPr lang="en-US" sz="1100" kern="1200" dirty="0" err="1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blog)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http://blog.naver.com/at_route46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Increase followers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Post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 charset="-128"/>
                          <a:cs typeface="Times New Roman" charset="0"/>
                        </a:rPr>
                        <a:t>Maintain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Content CONSTRAINTs 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30046"/>
              </p:ext>
            </p:extLst>
          </p:nvPr>
        </p:nvGraphicFramePr>
        <p:xfrm>
          <a:off x="366715" y="1081090"/>
          <a:ext cx="8421684" cy="5330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0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3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Owned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Promotional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3</a:t>
                      </a:r>
                      <a:r>
                        <a:rPr lang="en-US" sz="1100" kern="1200" baseline="300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rd</a:t>
                      </a: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Party Content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Paid Ads</a:t>
                      </a:r>
                      <a:endParaRPr lang="en-US" sz="110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Community Management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When it is the time that most people may sleep or work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What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Racism, inappropriate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language, something disrespectful to stakeholders, and/or competitors.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Contents which implies piracy or </a:t>
                      </a: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plagiarisation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anukComp-Light"/>
                        </a:rPr>
                        <a:t>.</a:t>
                      </a: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409">
                <a:tc>
                  <a:txBody>
                    <a:bodyPr/>
                    <a:lstStyle/>
                    <a:p>
                      <a:pPr algn="ctr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Where not to post</a:t>
                      </a:r>
                      <a:endParaRPr lang="en-US" sz="1100" dirty="0"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56485" marR="56485" marT="29812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Competitors’ blogs or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 websites or social media channels or groups.</a:t>
                      </a:r>
                    </a:p>
                    <a:p>
                      <a:pPr algn="ctr"/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Blogs, groups, social media channels where our audience is not there.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56485" marR="56485" marT="298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07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GLOBAL TRENDS</a:t>
            </a:r>
            <a:endParaRPr lang="en-US" altLang="fr-FR" b="1" dirty="0">
              <a:solidFill>
                <a:srgbClr val="00C7BA"/>
              </a:solidFill>
              <a:latin typeface="SanukComp"/>
              <a:cs typeface="SanukComp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4466"/>
              </p:ext>
            </p:extLst>
          </p:nvPr>
        </p:nvGraphicFramePr>
        <p:xfrm>
          <a:off x="366715" y="1081087"/>
          <a:ext cx="8421687" cy="527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5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Personal Brand 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Link to website/blog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http://usimin.net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https://ozzyz.tumblr.com/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Active Social Media Network(s)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Naver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 blog,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tumblr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</a:t>
                      </a:r>
                      <a:r>
                        <a:rPr lang="en-AU" sz="1100" dirty="0" err="1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facebook</a:t>
                      </a: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, Instagram, twitter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Location of the individual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South Korea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Objective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Increase followers and supporters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Increase followers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Marketing Strategic Solution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Twitting his opinion on political issues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Keep posing his writing on social media channels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Positive Characteristics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Reasonable, sober-headed, and eloquent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Logical writing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Negative Characteristics</a:t>
                      </a: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honest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Too straight-talking</a:t>
                      </a: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1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Key global trends utilised in the strategy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Utilising social media network to increase his reputation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Being active on social media channels and communicative with people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5995" marR="75995" marT="37997" marB="3799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chemeClr val="tx1"/>
                          </a:solidFill>
                          <a:effectLst/>
                          <a:latin typeface="SanukComp-Bold" charset="0"/>
                          <a:ea typeface="SanukComp-Bold" charset="0"/>
                          <a:cs typeface="SanukComp-Bold" charset="0"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SanukComp-Bold" charset="0"/>
                        <a:ea typeface="SanukComp-Bold" charset="0"/>
                        <a:cs typeface="SanukComp-Bold" charset="0"/>
                      </a:endParaRPr>
                    </a:p>
                  </a:txBody>
                  <a:tcPr marL="7916" marR="7916" marT="79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P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ersonal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Open Sans" panose="020B0606030504020204" pitchFamily="34" charset="0"/>
                <a:cs typeface="SanukComp"/>
              </a:rPr>
              <a:t> brand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8675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PERSONAL BRAND IDENTITY CANVAS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43234"/>
              </p:ext>
            </p:extLst>
          </p:nvPr>
        </p:nvGraphicFramePr>
        <p:xfrm>
          <a:off x="468309" y="1184191"/>
          <a:ext cx="8207795" cy="5112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4449">
                <a:tc rowSpan="2">
                  <a:txBody>
                    <a:bodyPr/>
                    <a:lstStyle/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Brand Voice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baseline="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Calm and peaceful</a:t>
                      </a: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Logo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Imagery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Colours</a:t>
                      </a:r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Black and white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Personality 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Reasonable,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Literary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048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Tag lines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Bold"/>
                          <a:cs typeface="SanukComp-Bold"/>
                        </a:rPr>
                        <a:t>Liturature</a:t>
                      </a:r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, book review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Social Media Networks</a:t>
                      </a:r>
                    </a:p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Facebook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Naver</a:t>
                      </a:r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 blog</a:t>
                      </a:r>
                    </a:p>
                    <a:p>
                      <a:pPr algn="ctr"/>
                      <a:r>
                        <a:rPr lang="en-US" sz="1100" dirty="0" err="1">
                          <a:latin typeface="SanukComp-Light"/>
                          <a:cs typeface="SanukComp-Light"/>
                        </a:rPr>
                        <a:t>Linkedin</a:t>
                      </a:r>
                      <a:endParaRPr lang="en-US" sz="1100" dirty="0">
                        <a:latin typeface="SanukComp-Light"/>
                        <a:cs typeface="SanukComp-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Google+</a:t>
                      </a:r>
                    </a:p>
                    <a:p>
                      <a:pPr algn="ctr"/>
                      <a:r>
                        <a:rPr lang="en-US" sz="1100" dirty="0">
                          <a:latin typeface="SanukComp-Light"/>
                          <a:cs typeface="SanukComp-Light"/>
                        </a:rPr>
                        <a:t>Tumblr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837">
                <a:tc gridSpan="5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dirty="0">
                          <a:latin typeface="SanukComp-Bold"/>
                          <a:cs typeface="SanukComp-Bold"/>
                        </a:rPr>
                        <a:t>Mission</a:t>
                      </a:r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 Statement</a:t>
                      </a:r>
                    </a:p>
                    <a:p>
                      <a:pPr algn="ctr"/>
                      <a:endParaRPr lang="en-US" sz="1100" baseline="0" dirty="0">
                        <a:latin typeface="SanukComp-Bold"/>
                        <a:cs typeface="SanukComp-Bold"/>
                      </a:endParaRPr>
                    </a:p>
                    <a:p>
                      <a:pPr algn="ctr"/>
                      <a:r>
                        <a:rPr lang="en-US" sz="1100" baseline="0" dirty="0">
                          <a:latin typeface="SanukComp-Bold"/>
                          <a:cs typeface="SanukComp-Bold"/>
                        </a:rPr>
                        <a:t>I would be happy if I did ease one person’s mind by my writing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SanukComp-Light"/>
                        <a:cs typeface="SanukComp-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SanukComp-Bold"/>
                        <a:cs typeface="SanukComp-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8C7BD5-55FB-471F-872E-9F067CB2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2" y="1618638"/>
            <a:ext cx="1141777" cy="114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DC25D-7619-4789-88A3-2639AD8DA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4841" y="2189526"/>
            <a:ext cx="1602131" cy="10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Microsoft Office PowerPoint</Application>
  <PresentationFormat>On-screen Show (4:3)</PresentationFormat>
  <Paragraphs>529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明朝</vt:lpstr>
      <vt:lpstr>Open Sans</vt:lpstr>
      <vt:lpstr>Sanuk Offc</vt:lpstr>
      <vt:lpstr>SanukComp</vt:lpstr>
      <vt:lpstr>SanukComp-Bold</vt:lpstr>
      <vt:lpstr>SanukComp-Light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2018-09-24T09:50:28Z</dcterms:created>
  <dcterms:modified xsi:type="dcterms:W3CDTF">2018-09-24T09:51:01Z</dcterms:modified>
</cp:coreProperties>
</file>